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6" r:id="rId3"/>
    <p:sldId id="257" r:id="rId4"/>
    <p:sldId id="258" r:id="rId5"/>
    <p:sldId id="261" r:id="rId6"/>
    <p:sldId id="263" r:id="rId7"/>
    <p:sldId id="267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7C40B-AB55-4D96-B0F0-81A1A229E729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6DC6E-FE33-41E1-818C-241359D0B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1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659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5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3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4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3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7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2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3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18A99-B16F-46B0-A3D9-FA84F6839D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4BFD-61D3-4A8D-8A5D-DD4B8BD7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0" name="Google Shape;330;p23"/>
          <p:cNvGrpSpPr/>
          <p:nvPr/>
        </p:nvGrpSpPr>
        <p:grpSpPr>
          <a:xfrm>
            <a:off x="1448120" y="314074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6874141" y="957553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8953747" y="349220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9792410" y="4660115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1577045" y="905501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4201413" y="301856"/>
            <a:ext cx="1088181" cy="608604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6049635" y="831621"/>
            <a:ext cx="820760" cy="899951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76" name="Google Shape;376;p23"/>
          <p:cNvGrpSpPr/>
          <p:nvPr/>
        </p:nvGrpSpPr>
        <p:grpSpPr>
          <a:xfrm>
            <a:off x="7843557" y="95708"/>
            <a:ext cx="638917" cy="1022558"/>
            <a:chOff x="7100592" y="-366483"/>
            <a:chExt cx="638917" cy="1022558"/>
          </a:xfrm>
        </p:grpSpPr>
        <p:sp>
          <p:nvSpPr>
            <p:cNvPr id="377" name="Google Shape;377;p23"/>
            <p:cNvSpPr/>
            <p:nvPr/>
          </p:nvSpPr>
          <p:spPr>
            <a:xfrm>
              <a:off x="7100592" y="-366483"/>
              <a:ext cx="638917" cy="1022558"/>
            </a:xfrm>
            <a:custGeom>
              <a:avLst/>
              <a:gdLst/>
              <a:ahLst/>
              <a:cxnLst/>
              <a:rect l="l" t="t" r="r" b="b"/>
              <a:pathLst>
                <a:path w="19307" h="30900" extrusionOk="0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7316454" y="-154591"/>
              <a:ext cx="302929" cy="469417"/>
            </a:xfrm>
            <a:custGeom>
              <a:avLst/>
              <a:gdLst/>
              <a:ahLst/>
              <a:cxnLst/>
              <a:rect l="l" t="t" r="r" b="b"/>
              <a:pathLst>
                <a:path w="9154" h="14185" extrusionOk="0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7166347" y="-209426"/>
              <a:ext cx="119332" cy="80183"/>
            </a:xfrm>
            <a:custGeom>
              <a:avLst/>
              <a:gdLst/>
              <a:ahLst/>
              <a:cxnLst/>
              <a:rect l="l" t="t" r="r" b="b"/>
              <a:pathLst>
                <a:path w="3606" h="2423" extrusionOk="0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173991" y="-234708"/>
              <a:ext cx="72870" cy="53643"/>
            </a:xfrm>
            <a:custGeom>
              <a:avLst/>
              <a:gdLst/>
              <a:ahLst/>
              <a:cxnLst/>
              <a:rect l="l" t="t" r="r" b="b"/>
              <a:pathLst>
                <a:path w="2202" h="1621" extrusionOk="0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81" name="Google Shape;381;p23"/>
          <p:cNvGrpSpPr/>
          <p:nvPr/>
        </p:nvGrpSpPr>
        <p:grpSpPr>
          <a:xfrm>
            <a:off x="7434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5514685" y="268161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3194361" y="-42521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1481129" y="1948218"/>
            <a:ext cx="853058" cy="594507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2391049" y="497566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1594770" y="419673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2868284" y="4559525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1565898" y="5573511"/>
            <a:ext cx="1550979" cy="1347924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3202385" y="5500102"/>
            <a:ext cx="1037582" cy="940754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4253219" y="6332709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4894266" y="5806420"/>
            <a:ext cx="1065612" cy="1051580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6017915" y="5786941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7154954" y="5953679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7305570" y="5293539"/>
            <a:ext cx="1117358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7940109" y="433085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7900629" y="5378663"/>
            <a:ext cx="1009123" cy="131397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543" name="Google Shape;543;p23"/>
          <p:cNvGrpSpPr/>
          <p:nvPr/>
        </p:nvGrpSpPr>
        <p:grpSpPr>
          <a:xfrm>
            <a:off x="8708943" y="4534287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9151141" y="5433498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10084254" y="2932569"/>
            <a:ext cx="536463" cy="705466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9404865" y="3491601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10017683" y="1893934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67" name="Google Shape;567;p23"/>
          <p:cNvGrpSpPr/>
          <p:nvPr/>
        </p:nvGrpSpPr>
        <p:grpSpPr>
          <a:xfrm>
            <a:off x="9550652" y="968325"/>
            <a:ext cx="1015476" cy="922487"/>
            <a:chOff x="7961559" y="-202278"/>
            <a:chExt cx="1015476" cy="922487"/>
          </a:xfrm>
        </p:grpSpPr>
        <p:grpSp>
          <p:nvGrpSpPr>
            <p:cNvPr id="568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569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70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71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72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73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74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575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576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77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578" name="Google Shape;578;p23"/>
          <p:cNvGrpSpPr/>
          <p:nvPr/>
        </p:nvGrpSpPr>
        <p:grpSpPr>
          <a:xfrm>
            <a:off x="6750673" y="6124094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2084771" y="3776591"/>
            <a:ext cx="851139" cy="910474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256" name="TextBox 255">
            <a:extLst>
              <a:ext uri="{FF2B5EF4-FFF2-40B4-BE49-F238E27FC236}">
                <a16:creationId xmlns:a16="http://schemas.microsoft.com/office/drawing/2014/main" id="{941EAF4E-A7BD-412F-BA68-EB21E0E728B0}"/>
              </a:ext>
            </a:extLst>
          </p:cNvPr>
          <p:cNvSpPr txBox="1"/>
          <p:nvPr/>
        </p:nvSpPr>
        <p:spPr>
          <a:xfrm>
            <a:off x="2632511" y="2820084"/>
            <a:ext cx="7010761" cy="2123658"/>
          </a:xfrm>
          <a:prstGeom prst="rect">
            <a:avLst/>
          </a:prstGeom>
          <a:noFill/>
        </p:spPr>
        <p:txBody>
          <a:bodyPr wrap="square" rtlCol="0">
            <a:prstTxWarp prst="textCanUp">
              <a:avLst/>
            </a:prstTxWarp>
            <a:spAutoFit/>
          </a:bodyPr>
          <a:lstStyle/>
          <a:p>
            <a:pPr algn="ctr"/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Thương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có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chữ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số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0</a:t>
            </a:r>
            <a:endParaRPr lang="en-US" sz="4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35838" y="1519599"/>
            <a:ext cx="6728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PHÚ NHUẬN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NGUYỄN ĐÌNH CHÍNH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2610" y="2310853"/>
            <a:ext cx="2469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4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39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ordArt 19"/>
          <p:cNvSpPr>
            <a:spLocks noChangeArrowheads="1" noChangeShapeType="1" noTextEdit="1"/>
          </p:cNvSpPr>
          <p:nvPr/>
        </p:nvSpPr>
        <p:spPr bwMode="auto">
          <a:xfrm>
            <a:off x="2322145" y="815519"/>
            <a:ext cx="7744322" cy="369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Ba, </a:t>
            </a:r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 </a:t>
            </a:r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5" name="WordArt 20"/>
          <p:cNvSpPr>
            <a:spLocks noChangeArrowheads="1" noChangeShapeType="1" noTextEdit="1"/>
          </p:cNvSpPr>
          <p:nvPr/>
        </p:nvSpPr>
        <p:spPr bwMode="auto">
          <a:xfrm>
            <a:off x="2423745" y="1587500"/>
            <a:ext cx="667702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3"/>
              </a:avLst>
            </a:prstTxWarp>
          </a:bodyPr>
          <a:lstStyle/>
          <a:p>
            <a:pPr>
              <a:defRPr/>
            </a:pP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              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Toán</a:t>
            </a:r>
            <a:endParaRPr lang="vi-VN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Thương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có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chữ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số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 0 </a:t>
            </a:r>
          </a:p>
        </p:txBody>
      </p:sp>
    </p:spTree>
    <p:extLst>
      <p:ext uri="{BB962C8B-B14F-4D97-AF65-F5344CB8AC3E}">
        <p14:creationId xmlns:p14="http://schemas.microsoft.com/office/powerpoint/2010/main" val="38426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391025" y="1357313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9450 : 35 = ?</a:t>
            </a:r>
          </a:p>
        </p:txBody>
      </p:sp>
      <p:sp>
        <p:nvSpPr>
          <p:cNvPr id="51" name="Text Box 56"/>
          <p:cNvSpPr txBox="1">
            <a:spLocks noChangeArrowheads="1"/>
          </p:cNvSpPr>
          <p:nvPr/>
        </p:nvSpPr>
        <p:spPr bwMode="auto">
          <a:xfrm>
            <a:off x="5153025" y="180975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Chia theo thứ tự từ trái sang </a:t>
            </a:r>
            <a:r>
              <a:rPr lang="en-US" altLang="en-US" sz="2400" b="1" i="1">
                <a:latin typeface="Times New Roman" panose="02020603050405020304" pitchFamily="18" charset="0"/>
                <a:sym typeface="Times New Roman" panose="02020603050405020304" pitchFamily="18" charset="0"/>
              </a:rPr>
              <a:t>phải :</a:t>
            </a:r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4924425" y="2195513"/>
            <a:ext cx="3581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folHlink"/>
                </a:solidFill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</a:rPr>
              <a:t>* 94 chia cho 35 được 2, </a:t>
            </a:r>
          </a:p>
        </p:txBody>
      </p:sp>
      <p:sp>
        <p:nvSpPr>
          <p:cNvPr id="53" name="Text Box 63"/>
          <p:cNvSpPr txBox="1">
            <a:spLocks noChangeArrowheads="1"/>
          </p:cNvSpPr>
          <p:nvPr/>
        </p:nvSpPr>
        <p:spPr bwMode="auto">
          <a:xfrm>
            <a:off x="5000625" y="2576513"/>
            <a:ext cx="3048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10; </a:t>
            </a:r>
            <a:endParaRPr lang="en-US" altLang="en-US" sz="2400" b="1" dirty="0"/>
          </a:p>
        </p:txBody>
      </p:sp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4975225" y="3273425"/>
            <a:ext cx="3352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6; 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4916488" y="409575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* Hạ 5,  </a:t>
            </a:r>
          </a:p>
        </p:txBody>
      </p:sp>
      <p:sp>
        <p:nvSpPr>
          <p:cNvPr id="56" name="Text Box 63"/>
          <p:cNvSpPr txBox="1">
            <a:spLocks noChangeArrowheads="1"/>
          </p:cNvSpPr>
          <p:nvPr/>
        </p:nvSpPr>
        <p:spPr bwMode="auto">
          <a:xfrm>
            <a:off x="6978650" y="4105275"/>
            <a:ext cx="3289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245 chia 35 được 7, </a:t>
            </a:r>
          </a:p>
        </p:txBody>
      </p:sp>
      <p:sp>
        <p:nvSpPr>
          <p:cNvPr id="57" name="Text Box 63"/>
          <p:cNvSpPr txBox="1">
            <a:spLocks noChangeArrowheads="1"/>
          </p:cNvSpPr>
          <p:nvPr/>
        </p:nvSpPr>
        <p:spPr bwMode="auto">
          <a:xfrm>
            <a:off x="5930900" y="4092575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được 245;  </a:t>
            </a:r>
          </a:p>
        </p:txBody>
      </p:sp>
      <p:sp>
        <p:nvSpPr>
          <p:cNvPr id="58" name="Text Box 63"/>
          <p:cNvSpPr txBox="1">
            <a:spLocks noChangeArrowheads="1"/>
          </p:cNvSpPr>
          <p:nvPr/>
        </p:nvSpPr>
        <p:spPr bwMode="auto">
          <a:xfrm>
            <a:off x="5000625" y="4489450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7 nhân 5 bằng 35; </a:t>
            </a:r>
          </a:p>
        </p:txBody>
      </p:sp>
      <p:sp>
        <p:nvSpPr>
          <p:cNvPr id="59" name="Text Box 63"/>
          <p:cNvSpPr txBox="1">
            <a:spLocks noChangeArrowheads="1"/>
          </p:cNvSpPr>
          <p:nvPr/>
        </p:nvSpPr>
        <p:spPr bwMode="auto">
          <a:xfrm>
            <a:off x="4924425" y="5249863"/>
            <a:ext cx="6553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7 nhân 3 bằng 21; thêm 3 bằng 24; </a:t>
            </a:r>
          </a:p>
        </p:txBody>
      </p: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4851400" y="600075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* Hạ 0;   </a:t>
            </a:r>
          </a:p>
        </p:txBody>
      </p:sp>
      <p:sp>
        <p:nvSpPr>
          <p:cNvPr id="61" name="Text Box 63"/>
          <p:cNvSpPr txBox="1">
            <a:spLocks noChangeArrowheads="1"/>
          </p:cNvSpPr>
          <p:nvPr/>
        </p:nvSpPr>
        <p:spPr bwMode="auto">
          <a:xfrm>
            <a:off x="5857875" y="6015038"/>
            <a:ext cx="396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0 chia 35 được 0,    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790825" y="3648075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9450 : 35 =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5153025" y="1814513"/>
            <a:ext cx="0" cy="487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125388"/>
              </p:ext>
            </p:extLst>
          </p:nvPr>
        </p:nvGraphicFramePr>
        <p:xfrm>
          <a:off x="2562225" y="1966913"/>
          <a:ext cx="1066800" cy="144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12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3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83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5" name="Line 11"/>
          <p:cNvSpPr>
            <a:spLocks noChangeShapeType="1"/>
          </p:cNvSpPr>
          <p:nvPr/>
        </p:nvSpPr>
        <p:spPr bwMode="auto">
          <a:xfrm>
            <a:off x="3705225" y="25003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3705225" y="1966913"/>
            <a:ext cx="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520824"/>
              </p:ext>
            </p:extLst>
          </p:nvPr>
        </p:nvGraphicFramePr>
        <p:xfrm>
          <a:off x="3781425" y="1966913"/>
          <a:ext cx="533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Straight Arrow Connector 67"/>
          <p:cNvCxnSpPr/>
          <p:nvPr/>
        </p:nvCxnSpPr>
        <p:spPr>
          <a:xfrm flipH="1">
            <a:off x="3095625" y="1738313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3476625" y="1738313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3324225" y="1738313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852738" y="2513013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4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2592388" y="2530475"/>
            <a:ext cx="38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2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3127375" y="302895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0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3348038" y="1970088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3095625" y="1970088"/>
            <a:ext cx="38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5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2882900" y="3028950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0</a:t>
            </a: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3729038" y="2500313"/>
            <a:ext cx="280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+mn-lt"/>
                <a:cs typeface="Times New Roman" pitchFamily="18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8286750" y="2216150"/>
            <a:ext cx="1600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viết 2.</a:t>
            </a:r>
          </a:p>
          <a:p>
            <a:pPr eaLnBrk="1" hangingPunct="1"/>
            <a:endParaRPr lang="en-US" altLang="en-US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5457825" y="2925763"/>
            <a:ext cx="2362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viết 4, nhớ 1.</a:t>
            </a:r>
          </a:p>
        </p:txBody>
      </p:sp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7407275" y="3633788"/>
            <a:ext cx="1600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viết 2.</a:t>
            </a:r>
          </a:p>
          <a:p>
            <a:pPr eaLnBrk="1" hangingPunct="1"/>
            <a:endParaRPr lang="en-US" altLang="en-US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9999663" y="4090988"/>
            <a:ext cx="1600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viết 7.</a:t>
            </a:r>
          </a:p>
          <a:p>
            <a:pPr eaLnBrk="1" hangingPunct="1"/>
            <a:endParaRPr lang="en-US" altLang="en-US"/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5476875" y="4859338"/>
            <a:ext cx="2362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viết 0, nhớ 3.</a:t>
            </a:r>
          </a:p>
          <a:p>
            <a:pPr eaLnBrk="1" hangingPunct="1"/>
            <a:endParaRPr lang="en-US" altLang="en-US"/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7750175" y="5562600"/>
            <a:ext cx="160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viết 0.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8378825" y="5980113"/>
            <a:ext cx="16002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viết 0.</a:t>
            </a:r>
          </a:p>
          <a:p>
            <a:pPr eaLnBrk="1" hangingPunct="1"/>
            <a:endParaRPr lang="en-US" altLang="en-US"/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314825" y="3624263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3354388" y="3051175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919538" y="2497138"/>
            <a:ext cx="280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latin typeface="+mn-lt"/>
                <a:cs typeface="Times New Roman" pitchFamily="18" charset="0"/>
              </a:rPr>
              <a:t>7</a:t>
            </a:r>
            <a:endParaRPr lang="en-US" sz="2400" b="1" dirty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4122738" y="2482850"/>
            <a:ext cx="280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0</a:t>
            </a:r>
          </a:p>
        </p:txBody>
      </p:sp>
      <p:sp>
        <p:nvSpPr>
          <p:cNvPr id="89" name="Rectangle 88"/>
          <p:cNvSpPr>
            <a:spLocks noChangeArrowheads="1"/>
          </p:cNvSpPr>
          <p:nvPr/>
        </p:nvSpPr>
        <p:spPr bwMode="auto">
          <a:xfrm>
            <a:off x="7861300" y="2544763"/>
            <a:ext cx="2490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14 trừ 10 bằng 4, </a:t>
            </a:r>
            <a:endParaRPr lang="en-US" altLang="en-US" sz="2400" b="1"/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7667625" y="3255963"/>
            <a:ext cx="30511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thêm 1 bằng 7; </a:t>
            </a:r>
            <a:endParaRPr lang="en-US" altLang="en-US" sz="2400"/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5402263" y="3648075"/>
            <a:ext cx="416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trừ 7 bằng 2,</a:t>
            </a: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7880350" y="4495800"/>
            <a:ext cx="248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35 trừ 35 bằng 0, </a:t>
            </a:r>
            <a:endParaRPr lang="en-US" altLang="en-US" sz="2400"/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472113" y="5586413"/>
            <a:ext cx="3009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24 trừ 24 bằng 0,</a:t>
            </a:r>
            <a:endParaRPr lang="en-US" altLang="en-US" sz="2400"/>
          </a:p>
        </p:txBody>
      </p:sp>
      <p:sp>
        <p:nvSpPr>
          <p:cNvPr id="94" name="TextBox 93"/>
          <p:cNvSpPr txBox="1"/>
          <p:nvPr/>
        </p:nvSpPr>
        <p:spPr>
          <a:xfrm>
            <a:off x="460375" y="215078"/>
            <a:ext cx="11525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9450 : 35 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6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156 0.00209 L 0.00156 0.07917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22222E-6 -2.47919E-6 L -0.0007 0.15541 " pathEditMode="relative" rAng="0" ptsTypes="AA">
                                      <p:cBhvr>
                                        <p:cTn id="23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7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"/>
                            </p:stCondLst>
                            <p:childTnLst>
                              <p:par>
                                <p:cTn id="24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71" grpId="0"/>
      <p:bldP spid="72" grpId="0"/>
      <p:bldP spid="73" grpId="0"/>
      <p:bldP spid="74" grpId="0"/>
      <p:bldP spid="74" grpId="1"/>
      <p:bldP spid="75" grpId="0"/>
      <p:bldP spid="75" grpId="1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39154" y="1823060"/>
            <a:ext cx="2057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2448 : 24 = ?</a:t>
            </a:r>
          </a:p>
        </p:txBody>
      </p:sp>
      <p:sp>
        <p:nvSpPr>
          <p:cNvPr id="5" name="Text Box 56"/>
          <p:cNvSpPr txBox="1">
            <a:spLocks noChangeArrowheads="1"/>
          </p:cNvSpPr>
          <p:nvPr/>
        </p:nvSpPr>
        <p:spPr bwMode="auto">
          <a:xfrm>
            <a:off x="6301154" y="2275497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>
                <a:latin typeface="Times New Roman" panose="02020603050405020304" pitchFamily="18" charset="0"/>
              </a:rPr>
              <a:t>Chia theo thứ tự từ trái sang </a:t>
            </a:r>
            <a:r>
              <a:rPr lang="en-US" altLang="en-US" sz="2400" b="1" i="1">
                <a:latin typeface="Times New Roman" panose="02020603050405020304" pitchFamily="18" charset="0"/>
                <a:sym typeface="Times New Roman" panose="02020603050405020304" pitchFamily="18" charset="0"/>
              </a:rPr>
              <a:t>phải :</a:t>
            </a:r>
          </a:p>
        </p:txBody>
      </p:sp>
      <p:sp>
        <p:nvSpPr>
          <p:cNvPr id="6" name="Text Box 63"/>
          <p:cNvSpPr txBox="1">
            <a:spLocks noChangeArrowheads="1"/>
          </p:cNvSpPr>
          <p:nvPr/>
        </p:nvSpPr>
        <p:spPr bwMode="auto">
          <a:xfrm>
            <a:off x="6072554" y="2661260"/>
            <a:ext cx="365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folHlink"/>
                </a:solidFill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</a:rPr>
              <a:t>* 24 chia cho 24 được 1, </a:t>
            </a:r>
          </a:p>
        </p:txBody>
      </p:sp>
      <p:sp>
        <p:nvSpPr>
          <p:cNvPr id="7" name="Text Box 63"/>
          <p:cNvSpPr txBox="1">
            <a:spLocks noChangeArrowheads="1"/>
          </p:cNvSpPr>
          <p:nvPr/>
        </p:nvSpPr>
        <p:spPr bwMode="auto">
          <a:xfrm>
            <a:off x="6148754" y="3042260"/>
            <a:ext cx="285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1 nhân 4 bằng 4; </a:t>
            </a:r>
          </a:p>
        </p:txBody>
      </p:sp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6072554" y="3499460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1 nhân 2 bằng 2; </a:t>
            </a:r>
          </a:p>
        </p:txBody>
      </p:sp>
      <p:sp>
        <p:nvSpPr>
          <p:cNvPr id="9" name="Text Box 63"/>
          <p:cNvSpPr txBox="1">
            <a:spLocks noChangeArrowheads="1"/>
          </p:cNvSpPr>
          <p:nvPr/>
        </p:nvSpPr>
        <p:spPr bwMode="auto">
          <a:xfrm>
            <a:off x="6072554" y="3913797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* Hạ 4,  </a:t>
            </a:r>
          </a:p>
        </p:txBody>
      </p:sp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7906117" y="3894747"/>
            <a:ext cx="3043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4 chia 24 được 0, </a:t>
            </a:r>
          </a:p>
        </p:txBody>
      </p:sp>
      <p:sp>
        <p:nvSpPr>
          <p:cNvPr id="11" name="Text Box 63"/>
          <p:cNvSpPr txBox="1">
            <a:spLocks noChangeArrowheads="1"/>
          </p:cNvSpPr>
          <p:nvPr/>
        </p:nvSpPr>
        <p:spPr bwMode="auto">
          <a:xfrm>
            <a:off x="7153642" y="3910622"/>
            <a:ext cx="1752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được 4;  </a:t>
            </a:r>
          </a:p>
        </p:txBody>
      </p: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5996354" y="4772635"/>
            <a:ext cx="3009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2 nhân 4 bằng 8; </a:t>
            </a:r>
          </a:p>
        </p:txBody>
      </p:sp>
      <p:sp>
        <p:nvSpPr>
          <p:cNvPr id="13" name="Text Box 63"/>
          <p:cNvSpPr txBox="1">
            <a:spLocks noChangeArrowheads="1"/>
          </p:cNvSpPr>
          <p:nvPr/>
        </p:nvSpPr>
        <p:spPr bwMode="auto">
          <a:xfrm>
            <a:off x="6072554" y="4337660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* Hạ 8,   </a:t>
            </a:r>
          </a:p>
        </p:txBody>
      </p:sp>
      <p:sp>
        <p:nvSpPr>
          <p:cNvPr id="14" name="Text Box 63"/>
          <p:cNvSpPr txBox="1">
            <a:spLocks noChangeArrowheads="1"/>
          </p:cNvSpPr>
          <p:nvPr/>
        </p:nvSpPr>
        <p:spPr bwMode="auto">
          <a:xfrm>
            <a:off x="7113954" y="4337660"/>
            <a:ext cx="1506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được 48;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38954" y="4113822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2448 : 24 =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62942" y="4064610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1  2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301154" y="2280260"/>
            <a:ext cx="5861" cy="3417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31902"/>
              </p:ext>
            </p:extLst>
          </p:nvPr>
        </p:nvGraphicFramePr>
        <p:xfrm>
          <a:off x="3710354" y="2432660"/>
          <a:ext cx="1066800" cy="144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12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83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83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4853354" y="296606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853354" y="2432660"/>
            <a:ext cx="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59815"/>
              </p:ext>
            </p:extLst>
          </p:nvPr>
        </p:nvGraphicFramePr>
        <p:xfrm>
          <a:off x="4929554" y="2432660"/>
          <a:ext cx="533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4243754" y="2204060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700954" y="2235810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4472354" y="2221522"/>
            <a:ext cx="76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243754" y="2966060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4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 flipH="1">
            <a:off x="4899392" y="3045435"/>
            <a:ext cx="457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1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000867" y="2993047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740517" y="2996222"/>
            <a:ext cx="38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0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43754" y="3494697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0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069254" y="3042260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400" b="1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264517" y="3042260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2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080367" y="3042260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483467" y="3494697"/>
            <a:ext cx="38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472354" y="2966060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8</a:t>
            </a:r>
          </a:p>
        </p:txBody>
      </p:sp>
      <p:sp>
        <p:nvSpPr>
          <p:cNvPr id="35" name="Text Box 63"/>
          <p:cNvSpPr txBox="1">
            <a:spLocks noChangeArrowheads="1"/>
          </p:cNvSpPr>
          <p:nvPr/>
        </p:nvSpPr>
        <p:spPr bwMode="auto">
          <a:xfrm>
            <a:off x="8510954" y="4324960"/>
            <a:ext cx="26876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48 chia 24 được 2,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 flipV="1">
            <a:off x="5413742" y="4089217"/>
            <a:ext cx="5207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243754" y="2966060"/>
            <a:ext cx="381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5996354" y="5150460"/>
            <a:ext cx="3276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2 nhân 2 bằng 4; 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9436467" y="2656497"/>
            <a:ext cx="9509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viết 1</a:t>
            </a:r>
            <a:r>
              <a:rPr lang="en-US" altLang="en-US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8857029" y="3032735"/>
            <a:ext cx="2163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 trừ 4 bằng 0,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8857029" y="3494697"/>
            <a:ext cx="21828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 trừ 2 bằng 0, 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0609629" y="3896335"/>
            <a:ext cx="969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viết 0.</a:t>
            </a:r>
            <a:endParaRPr lang="en-US" altLang="en-US" sz="2400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0842992" y="3475647"/>
            <a:ext cx="969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viết 0.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10817592" y="2993047"/>
            <a:ext cx="8937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viết 0</a:t>
            </a:r>
            <a:endParaRPr lang="en-US" altLang="en-US" sz="2400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0889029" y="4337660"/>
            <a:ext cx="1046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viết 2. </a:t>
            </a:r>
            <a:endParaRPr lang="en-US" altLang="en-US" sz="2400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8722092" y="4772635"/>
            <a:ext cx="2967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8 trừ 8 bằng 0, viết 0.</a:t>
            </a: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8703042" y="5150460"/>
            <a:ext cx="29670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 trừ 4 bằng 0, viết 0.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86167" y="461750"/>
            <a:ext cx="115252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2448 : 24 = 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08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"/>
                            </p:stCondLst>
                            <p:childTnLst>
                              <p:par>
                                <p:cTn id="1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"/>
                            </p:stCondLst>
                            <p:childTnLst>
                              <p:par>
                                <p:cTn id="18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00"/>
                            </p:stCondLst>
                            <p:childTnLst>
                              <p:par>
                                <p:cTn id="2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000"/>
                            </p:stCondLst>
                            <p:childTnLst>
                              <p:par>
                                <p:cTn id="2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5" grpId="0"/>
      <p:bldP spid="47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52400" y="1545004"/>
            <a:ext cx="51816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3583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5974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58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3833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1986329" y="2986882"/>
            <a:ext cx="1016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52" tIns="54426" rIns="108852" bIns="54426"/>
          <a:lstStyle/>
          <a:p>
            <a:endParaRPr lang="en-US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1986329" y="2605882"/>
            <a:ext cx="0" cy="16779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52" tIns="54426" rIns="108852" bIns="54426"/>
          <a:lstStyle/>
          <a:p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82929" y="4642705"/>
            <a:ext cx="41656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75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5974</a:t>
            </a:r>
            <a:r>
              <a:rPr lang="en-US" altLang="en-US" sz="3833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833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58</a:t>
            </a:r>
            <a:r>
              <a:rPr lang="en-US" altLang="en-US" sz="3833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= </a:t>
            </a:r>
            <a:r>
              <a:rPr lang="en-US" altLang="en-US" sz="3833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103</a:t>
            </a:r>
            <a:endParaRPr lang="en-US" altLang="en-US" sz="3833" dirty="0" smtClean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3934618" y="1504097"/>
            <a:ext cx="2923382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31902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78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3833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3797300" y="1615589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52" tIns="54426" rIns="108852" bIns="54426"/>
          <a:lstStyle/>
          <a:p>
            <a:endParaRPr lang="en-US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831521" y="2882774"/>
            <a:ext cx="611187" cy="69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5514976" y="2984380"/>
            <a:ext cx="814387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endParaRPr lang="en-US" altLang="en-US" sz="3833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33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         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3972350" y="2304216"/>
            <a:ext cx="30480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31902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78</a:t>
            </a:r>
            <a:endParaRPr lang="en-US" altLang="en-US" sz="3833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4569380" y="2897607"/>
            <a:ext cx="508000" cy="69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3835767" y="4800153"/>
            <a:ext cx="3276233" cy="60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31902 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: 78 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= 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09</a:t>
            </a:r>
            <a:endParaRPr lang="en-US" altLang="en-US" sz="3200" dirty="0" smtClean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304496" y="2202016"/>
            <a:ext cx="263048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750" b="1" dirty="0" smtClean="0">
                <a:latin typeface="Times New Roman" panose="02020603050405020304" pitchFamily="18" charset="0"/>
              </a:rPr>
              <a:t>  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5974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58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endParaRPr lang="en-US" altLang="en-US" sz="3333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0" y="367079"/>
            <a:ext cx="7112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75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3833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892667" y="2886869"/>
            <a:ext cx="9144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75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endParaRPr lang="en-US" altLang="en-US" sz="3333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1023687" y="2718919"/>
            <a:ext cx="71278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75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4750" b="1" dirty="0">
                <a:solidFill>
                  <a:srgbClr val="2B259B"/>
                </a:solidFill>
                <a:latin typeface="Times New Roman" panose="02020603050405020304" pitchFamily="18" charset="0"/>
              </a:rPr>
              <a:t>7</a:t>
            </a:r>
            <a:endParaRPr lang="en-US" altLang="en-US" sz="3833" dirty="0" smtClean="0">
              <a:solidFill>
                <a:srgbClr val="2B259B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797307" y="2637985"/>
            <a:ext cx="7112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75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endParaRPr lang="en-US" altLang="en-US" sz="3833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2196309" y="2900363"/>
            <a:ext cx="814387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75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sz="3833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1447769" y="2791295"/>
            <a:ext cx="683422" cy="69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endParaRPr lang="en-US" altLang="en-US" sz="3333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241792" y="3302794"/>
            <a:ext cx="7112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sz="3333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967306" y="3303588"/>
            <a:ext cx="6096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sz="3333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2504648" y="2888456"/>
            <a:ext cx="709613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75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endParaRPr lang="en-US" altLang="en-US" sz="3333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1486900" y="3320257"/>
            <a:ext cx="6096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sz="3333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5470525" y="2505809"/>
            <a:ext cx="0" cy="18272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52" tIns="54426" rIns="108852" bIns="54426"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V="1">
            <a:off x="5470525" y="2961422"/>
            <a:ext cx="1016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52" tIns="54426" rIns="108852" bIns="54426"/>
          <a:lstStyle/>
          <a:p>
            <a:endParaRPr lang="en-US"/>
          </a:p>
        </p:txBody>
      </p:sp>
      <p:sp>
        <p:nvSpPr>
          <p:cNvPr id="28" name="Text Box 34"/>
          <p:cNvSpPr txBox="1">
            <a:spLocks noChangeArrowheads="1"/>
          </p:cNvSpPr>
          <p:nvPr/>
        </p:nvSpPr>
        <p:spPr bwMode="auto">
          <a:xfrm>
            <a:off x="5090716" y="2776264"/>
            <a:ext cx="7096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75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5867005" y="2956590"/>
            <a:ext cx="7096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6189725" y="2956256"/>
            <a:ext cx="712787" cy="69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5072567" y="3414881"/>
            <a:ext cx="7096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 </a:t>
            </a:r>
            <a:r>
              <a:rPr lang="en-US" altLang="en-US" sz="475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2" name="Text Box 38"/>
          <p:cNvSpPr txBox="1">
            <a:spLocks noChangeArrowheads="1"/>
          </p:cNvSpPr>
          <p:nvPr/>
        </p:nvSpPr>
        <p:spPr bwMode="auto">
          <a:xfrm>
            <a:off x="4846139" y="3529583"/>
            <a:ext cx="46772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>
            <a:off x="7845425" y="1615589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52" tIns="54426" rIns="108852" bIns="54426"/>
          <a:lstStyle/>
          <a:p>
            <a:endParaRPr lang="en-US"/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578910" y="2947268"/>
            <a:ext cx="611187" cy="69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9634900" y="2941781"/>
            <a:ext cx="814387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US" altLang="en-US" sz="3833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33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         </a:t>
            </a:r>
          </a:p>
        </p:txBody>
      </p:sp>
      <p:sp>
        <p:nvSpPr>
          <p:cNvPr id="37" name="Line 32"/>
          <p:cNvSpPr>
            <a:spLocks noChangeShapeType="1"/>
          </p:cNvSpPr>
          <p:nvPr/>
        </p:nvSpPr>
        <p:spPr bwMode="auto">
          <a:xfrm flipV="1">
            <a:off x="9594118" y="2548612"/>
            <a:ext cx="0" cy="18272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52" tIns="54426" rIns="108852" bIns="54426"/>
          <a:lstStyle/>
          <a:p>
            <a:endParaRPr lang="en-US"/>
          </a:p>
        </p:txBody>
      </p:sp>
      <p:sp>
        <p:nvSpPr>
          <p:cNvPr id="38" name="Line 33"/>
          <p:cNvSpPr>
            <a:spLocks noChangeShapeType="1"/>
          </p:cNvSpPr>
          <p:nvPr/>
        </p:nvSpPr>
        <p:spPr bwMode="auto">
          <a:xfrm flipV="1">
            <a:off x="9594118" y="2963863"/>
            <a:ext cx="1016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52" tIns="54426" rIns="108852" bIns="54426"/>
          <a:lstStyle/>
          <a:p>
            <a:endParaRPr lang="en-US"/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8815447" y="2840858"/>
            <a:ext cx="7096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75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9884359" y="2970213"/>
            <a:ext cx="709613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 Box 36"/>
          <p:cNvSpPr txBox="1">
            <a:spLocks noChangeArrowheads="1"/>
          </p:cNvSpPr>
          <p:nvPr/>
        </p:nvSpPr>
        <p:spPr bwMode="auto">
          <a:xfrm>
            <a:off x="10135392" y="2938155"/>
            <a:ext cx="712787" cy="69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37"/>
          <p:cNvSpPr txBox="1">
            <a:spLocks noChangeArrowheads="1"/>
          </p:cNvSpPr>
          <p:nvPr/>
        </p:nvSpPr>
        <p:spPr bwMode="auto">
          <a:xfrm>
            <a:off x="9085141" y="3442801"/>
            <a:ext cx="7096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9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75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Text Box 38"/>
          <p:cNvSpPr txBox="1">
            <a:spLocks noChangeArrowheads="1"/>
          </p:cNvSpPr>
          <p:nvPr/>
        </p:nvSpPr>
        <p:spPr bwMode="auto">
          <a:xfrm>
            <a:off x="8840391" y="3554922"/>
            <a:ext cx="712787" cy="69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endParaRPr lang="en-US" altLang="en-US" sz="4750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7948613" y="2321115"/>
            <a:ext cx="30480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2835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0   47</a:t>
            </a:r>
            <a:endParaRPr lang="en-US" altLang="en-US" sz="3833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7706517" y="1521560"/>
            <a:ext cx="4267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383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28350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47 </a:t>
            </a:r>
            <a:endParaRPr lang="en-US" altLang="en-US" sz="3833" b="1" dirty="0" smtClean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7802924" y="4797424"/>
            <a:ext cx="4522426" cy="60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2835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0 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47 = 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6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03(</a:t>
            </a:r>
            <a:r>
              <a:rPr lang="en-US" altLang="en-US" sz="3200" b="1" dirty="0" err="1" smtClean="0">
                <a:solidFill>
                  <a:srgbClr val="9900CC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en-US" sz="3200" b="1" dirty="0" smtClean="0">
                <a:solidFill>
                  <a:srgbClr val="9900CC"/>
                </a:solidFill>
                <a:latin typeface="Times New Roman" panose="02020603050405020304" pitchFamily="18" charset="0"/>
              </a:rPr>
              <a:t> 9)</a:t>
            </a:r>
            <a:endParaRPr lang="en-US" altLang="en-US" sz="3200" dirty="0" smtClean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9080926" y="2818479"/>
            <a:ext cx="70961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833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0 </a:t>
            </a:r>
            <a:r>
              <a:rPr lang="en-US" altLang="en-US" sz="475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097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/>
      <p:bldP spid="8" grpId="0"/>
      <p:bldP spid="9" grpId="0" animBg="1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30" grpId="0"/>
      <p:bldP spid="32" grpId="0"/>
      <p:bldP spid="33" grpId="0" animBg="1"/>
      <p:bldP spid="34" grpId="0"/>
      <p:bldP spid="35" grpId="0"/>
      <p:bldP spid="41" grpId="0"/>
      <p:bldP spid="43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1507"/>
          <p:cNvSpPr txBox="1">
            <a:spLocks noChangeArrowheads="1"/>
          </p:cNvSpPr>
          <p:nvPr/>
        </p:nvSpPr>
        <p:spPr bwMode="auto">
          <a:xfrm>
            <a:off x="533718" y="690310"/>
            <a:ext cx="106981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26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hết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78 000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Hỏi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nếu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đó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giảm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200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thì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với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tiền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98 000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sẽ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bao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nhiêu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18" name="Text Box 21517"/>
          <p:cNvSpPr txBox="1">
            <a:spLocks noChangeArrowheads="1"/>
          </p:cNvSpPr>
          <p:nvPr/>
        </p:nvSpPr>
        <p:spPr bwMode="auto">
          <a:xfrm>
            <a:off x="533718" y="1862749"/>
            <a:ext cx="4359275" cy="218521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Tóm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tắt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26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  78 000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đồng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200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98 000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đồng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: …..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19" name="Text Box 21518"/>
          <p:cNvSpPr txBox="1">
            <a:spLocks noChangeArrowheads="1"/>
          </p:cNvSpPr>
          <p:nvPr/>
        </p:nvSpPr>
        <p:spPr bwMode="auto">
          <a:xfrm>
            <a:off x="4603019" y="1810464"/>
            <a:ext cx="7034213" cy="504753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       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lúc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đầu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78 000 : 26 =  3000 (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 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sau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khi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giảm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3000 – 200 = 2800 (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đồng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bút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mua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98 000 : 2800 = 35 (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Arial" charset="0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35 </a:t>
            </a: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cây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0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8" grpId="0"/>
      <p:bldP spid="215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-1" y="367079"/>
            <a:ext cx="11723077" cy="84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52" tIns="54426" rIns="108852" bIns="54426">
            <a:spAutoFit/>
          </a:bodyPr>
          <a:lstStyle>
            <a:lvl1pPr>
              <a:spcBef>
                <a:spcPct val="20000"/>
              </a:spcBef>
              <a:buChar char="•"/>
              <a:defRPr sz="4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75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3: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33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833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3833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3384" y="1207963"/>
            <a:ext cx="1957754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7350 : 35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64523" y="1207963"/>
            <a:ext cx="1957754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25200:72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5662" y="1207963"/>
            <a:ext cx="1957754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4066 : 38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874368" y="1207963"/>
            <a:ext cx="2473569" cy="13716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34638 : 69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008185" y="4114800"/>
            <a:ext cx="1652953" cy="902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593123" y="4114799"/>
            <a:ext cx="1652953" cy="902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78062" y="4114799"/>
            <a:ext cx="1652953" cy="902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097106" y="4026875"/>
            <a:ext cx="1652953" cy="9026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502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04647" y="2579563"/>
            <a:ext cx="4806461" cy="15352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 flipH="1">
            <a:off x="4419600" y="2591043"/>
            <a:ext cx="2274278" cy="15237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0"/>
          </p:cNvCxnSpPr>
          <p:nvPr/>
        </p:nvCxnSpPr>
        <p:spPr>
          <a:xfrm flipH="1">
            <a:off x="1834662" y="2568083"/>
            <a:ext cx="2239103" cy="154671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2" idx="0"/>
          </p:cNvCxnSpPr>
          <p:nvPr/>
        </p:nvCxnSpPr>
        <p:spPr>
          <a:xfrm>
            <a:off x="9841518" y="2626697"/>
            <a:ext cx="82065" cy="14001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56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2438400" cy="944562"/>
          </a:xfrm>
        </p:spPr>
        <p:txBody>
          <a:bodyPr/>
          <a:lstStyle/>
          <a:p>
            <a:r>
              <a:rPr lang="en-US" alt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cho số có hai chữ số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VBT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vi-V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cho số có </a:t>
            </a:r>
            <a:r>
              <a:rPr lang="en-US" alt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 số”.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6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633</Words>
  <Application>Microsoft Office PowerPoint</Application>
  <PresentationFormat>Widescreen</PresentationFormat>
  <Paragraphs>157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</dc:creator>
  <cp:lastModifiedBy>PC</cp:lastModifiedBy>
  <cp:revision>32</cp:revision>
  <dcterms:created xsi:type="dcterms:W3CDTF">2021-11-27T10:29:11Z</dcterms:created>
  <dcterms:modified xsi:type="dcterms:W3CDTF">2021-12-09T14:48:51Z</dcterms:modified>
</cp:coreProperties>
</file>